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14" r:id="rId4"/>
    <p:sldId id="316" r:id="rId5"/>
    <p:sldId id="320" r:id="rId6"/>
    <p:sldId id="321" r:id="rId7"/>
    <p:sldId id="322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78F"/>
    <a:srgbClr val="DF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6" autoAdjust="0"/>
  </p:normalViewPr>
  <p:slideViewPr>
    <p:cSldViewPr snapToGrid="0">
      <p:cViewPr varScale="1">
        <p:scale>
          <a:sx n="77" d="100"/>
          <a:sy n="77" d="100"/>
        </p:scale>
        <p:origin x="102" y="318"/>
      </p:cViewPr>
      <p:guideLst>
        <p:guide orient="horz" pos="2160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2B54-6606-476A-9C22-384023786D94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1462-D095-4E59-A8AC-4FBA96965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76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81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540C-0238-45C4-ABD0-A50CF6A0F0AF}" type="datetimeFigureOut">
              <a:rPr lang="zh-CN" altLang="en-US" smtClean="0"/>
              <a:t>2019-3-5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2019-3-5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_矩形 37"/>
          <p:cNvSpPr/>
          <p:nvPr>
            <p:custDataLst>
              <p:tags r:id="rId1"/>
            </p:custDataLst>
          </p:nvPr>
        </p:nvSpPr>
        <p:spPr>
          <a:xfrm rot="2700000">
            <a:off x="188197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PA_矩形 38"/>
          <p:cNvSpPr/>
          <p:nvPr>
            <p:custDataLst>
              <p:tags r:id="rId2"/>
            </p:custDataLst>
          </p:nvPr>
        </p:nvSpPr>
        <p:spPr>
          <a:xfrm rot="2700000">
            <a:off x="932899" y="2963219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PA_矩形 41"/>
          <p:cNvSpPr/>
          <p:nvPr>
            <p:custDataLst>
              <p:tags r:id="rId3"/>
            </p:custDataLst>
          </p:nvPr>
        </p:nvSpPr>
        <p:spPr>
          <a:xfrm rot="13500000">
            <a:off x="883066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PA_矩形 42"/>
          <p:cNvSpPr/>
          <p:nvPr>
            <p:custDataLst>
              <p:tags r:id="rId4"/>
            </p:custDataLst>
          </p:nvPr>
        </p:nvSpPr>
        <p:spPr>
          <a:xfrm rot="13500000">
            <a:off x="10125914" y="2963222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PA_圆角矩形 3"/>
          <p:cNvSpPr/>
          <p:nvPr>
            <p:custDataLst>
              <p:tags r:id="rId5"/>
            </p:custDataLst>
          </p:nvPr>
        </p:nvSpPr>
        <p:spPr>
          <a:xfrm rot="2700000">
            <a:off x="4300148" y="1739713"/>
            <a:ext cx="3590111" cy="359011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PA_椭圆 4"/>
          <p:cNvSpPr/>
          <p:nvPr>
            <p:custDataLst>
              <p:tags r:id="rId6"/>
            </p:custDataLst>
          </p:nvPr>
        </p:nvSpPr>
        <p:spPr>
          <a:xfrm>
            <a:off x="3665900" y="1105464"/>
            <a:ext cx="4858608" cy="485860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PA_矩形 29"/>
          <p:cNvSpPr/>
          <p:nvPr>
            <p:custDataLst>
              <p:tags r:id="rId7"/>
            </p:custDataLst>
          </p:nvPr>
        </p:nvSpPr>
        <p:spPr>
          <a:xfrm>
            <a:off x="4536177" y="3257984"/>
            <a:ext cx="311805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研究生项目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介绍</a:t>
            </a:r>
            <a:endParaRPr lang="zh-CN" altLang="zh-CN" sz="2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PA_矩形 30"/>
          <p:cNvSpPr/>
          <p:nvPr>
            <p:custDataLst>
              <p:tags r:id="rId8"/>
            </p:custDataLst>
          </p:nvPr>
        </p:nvSpPr>
        <p:spPr>
          <a:xfrm>
            <a:off x="5392670" y="2317699"/>
            <a:ext cx="1405065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endParaRPr lang="zh-CN" altLang="en-US" sz="48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A_圆角矩形 31"/>
          <p:cNvSpPr/>
          <p:nvPr>
            <p:custDataLst>
              <p:tags r:id="rId9"/>
            </p:custDataLst>
          </p:nvPr>
        </p:nvSpPr>
        <p:spPr>
          <a:xfrm>
            <a:off x="4885732" y="4211404"/>
            <a:ext cx="2430442" cy="299054"/>
          </a:xfrm>
          <a:prstGeom prst="roundRect">
            <a:avLst>
              <a:gd name="adj" fmla="val 50000"/>
            </a:avLst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</a:rPr>
              <a:t>工业自动化学院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3" name="PA_组合 2"/>
          <p:cNvGrpSpPr/>
          <p:nvPr>
            <p:custDataLst>
              <p:tags r:id="rId10"/>
            </p:custDataLst>
          </p:nvPr>
        </p:nvGrpSpPr>
        <p:grpSpPr>
          <a:xfrm>
            <a:off x="4218413" y="1840884"/>
            <a:ext cx="3799166" cy="3405278"/>
            <a:chOff x="4218413" y="1840884"/>
            <a:chExt cx="3799166" cy="3405278"/>
          </a:xfrm>
        </p:grpSpPr>
        <p:sp>
          <p:nvSpPr>
            <p:cNvPr id="44" name="椭圆 43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PA_组合 1"/>
          <p:cNvGrpSpPr/>
          <p:nvPr>
            <p:custDataLst>
              <p:tags r:id="rId11"/>
            </p:custDataLst>
          </p:nvPr>
        </p:nvGrpSpPr>
        <p:grpSpPr>
          <a:xfrm>
            <a:off x="4221683" y="1840884"/>
            <a:ext cx="3786146" cy="3435128"/>
            <a:chOff x="4221683" y="1840884"/>
            <a:chExt cx="3786146" cy="3435128"/>
          </a:xfrm>
        </p:grpSpPr>
        <p:sp>
          <p:nvSpPr>
            <p:cNvPr id="46" name="椭圆 45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" grpId="0" animBg="1"/>
      <p:bldP spid="5" grpId="0" animBg="1"/>
      <p:bldP spid="30" grpId="0"/>
      <p:bldP spid="31" grpId="0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英国莱斯特大学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9" y="1031943"/>
            <a:ext cx="9984111" cy="55771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9" y="298147"/>
            <a:ext cx="214342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英国莱斯特大学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41" y="1174645"/>
            <a:ext cx="9887100" cy="54636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9" y="298147"/>
            <a:ext cx="214342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11" y="3726503"/>
            <a:ext cx="2226663" cy="2816229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英国莱斯特大学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04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5983" y="1960890"/>
            <a:ext cx="577405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硕士研究生项目：</a:t>
            </a:r>
            <a:endParaRPr lang="en-US" sz="2800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、工程类专业  雅思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6.0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或者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TOEFL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GPA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均分</a:t>
            </a:r>
            <a:r>
              <a:rPr 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、费用：</a:t>
            </a:r>
            <a:r>
              <a:rPr 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1.9</a:t>
            </a:r>
            <a:r>
              <a:rPr 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磅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奖学金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2500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磅</a:t>
            </a:r>
            <a:endParaRPr 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、学制：</a:t>
            </a:r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、特色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：设置</a:t>
            </a:r>
            <a:r>
              <a:rPr 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年制硕士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第二年可带薪实习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学费约为第一年费用的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15%</a:t>
            </a:r>
            <a:r>
              <a:rPr 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39" y="355952"/>
            <a:ext cx="2143424" cy="6858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5" y="1316782"/>
            <a:ext cx="3915321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英国莱斯特大学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9" y="298147"/>
            <a:ext cx="2143424" cy="6858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9" y="1486341"/>
            <a:ext cx="9197320" cy="51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29618" y="1611889"/>
            <a:ext cx="5344068" cy="688368"/>
            <a:chOff x="1689792" y="1835674"/>
            <a:chExt cx="4404581" cy="688368"/>
          </a:xfrm>
        </p:grpSpPr>
        <p:sp>
          <p:nvSpPr>
            <p:cNvPr id="19" name="椭圆 18"/>
            <p:cNvSpPr/>
            <p:nvPr/>
          </p:nvSpPr>
          <p:spPr>
            <a:xfrm>
              <a:off x="1689792" y="183567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560005" y="1939485"/>
              <a:ext cx="35343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50000"/>
                    </a:schemeClr>
                  </a:solidFill>
                </a:rPr>
                <a:t>毕业班</a:t>
              </a:r>
              <a:r>
                <a:rPr lang="zh-CN" alt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班</a:t>
              </a:r>
              <a:r>
                <a:rPr lang="zh-CN" alt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导师、辅导员</a:t>
              </a:r>
              <a:endParaRPr lang="en-US" altLang="zh-CN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1951255" y="1998512"/>
              <a:ext cx="251500" cy="171807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18408" y="2764820"/>
            <a:ext cx="5307214" cy="830997"/>
            <a:chOff x="1689792" y="3432396"/>
            <a:chExt cx="4014758" cy="830997"/>
          </a:xfrm>
        </p:grpSpPr>
        <p:sp>
          <p:nvSpPr>
            <p:cNvPr id="22" name="椭圆 21"/>
            <p:cNvSpPr/>
            <p:nvPr/>
          </p:nvSpPr>
          <p:spPr>
            <a:xfrm>
              <a:off x="1689792" y="350371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535533" y="3432396"/>
              <a:ext cx="31690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  <a:cs typeface="Segoe UI Semilight" panose="020B0402040204020203" pitchFamily="34" charset="0"/>
                </a:rPr>
                <a:t>咨询电话：</a:t>
              </a:r>
              <a:endPara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+mn-ea"/>
                <a:cs typeface="Segoe UI Semilight" panose="020B0402040204020203" pitchFamily="34" charset="0"/>
              </a:endParaRPr>
            </a:p>
            <a:p>
              <a:r>
                <a:rPr lang="zh-CN" altLang="en-US" sz="2400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  <a:cs typeface="Segoe UI Semilight" panose="020B0402040204020203" pitchFamily="34" charset="0"/>
                </a:rPr>
                <a:t>罗老师  </a:t>
              </a:r>
              <a:r>
                <a:rPr lang="en-US" altLang="zh-CN" sz="2400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  <a:cs typeface="Segoe UI Semilight" panose="020B0402040204020203" pitchFamily="34" charset="0"/>
                </a:rPr>
                <a:t>0756—3622883</a:t>
              </a:r>
              <a:endParaRPr lang="zh-CN" altLang="en-US" sz="2400" dirty="0">
                <a:solidFill>
                  <a:schemeClr val="accent1">
                    <a:lumMod val="50000"/>
                  </a:schemeClr>
                </a:solidFill>
                <a:latin typeface="+mn-ea"/>
                <a:cs typeface="Segoe UI Semilight" panose="020B0402040204020203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935444" y="406512"/>
            <a:ext cx="6862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</a:rPr>
              <a:t>咨询</a:t>
            </a:r>
            <a:r>
              <a:rPr lang="zh-CN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及报名方式</a:t>
            </a:r>
            <a:endParaRPr lang="zh-CN" altLang="zh-CN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" name="圆角矩形 5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1" name="H0009(S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18610" r="7008"/>
          <a:stretch>
            <a:fillRect/>
          </a:stretch>
        </p:blipFill>
        <p:spPr bwMode="auto">
          <a:xfrm>
            <a:off x="6933309" y="1169490"/>
            <a:ext cx="5258691" cy="55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03" y="3045994"/>
            <a:ext cx="1767325" cy="5655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56" y="2075488"/>
            <a:ext cx="1672081" cy="5736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1" y="3846320"/>
            <a:ext cx="1227530" cy="11928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97" y="1736849"/>
            <a:ext cx="472836" cy="43844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93" y="2906631"/>
            <a:ext cx="544602" cy="4851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4" y="3910347"/>
            <a:ext cx="2286319" cy="22577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2" y="6168087"/>
            <a:ext cx="1672081" cy="5736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3810401"/>
            <a:ext cx="2449187" cy="24576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6" y="6114767"/>
            <a:ext cx="1767325" cy="5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英国哈德斯菲尔德大学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35" y="1323340"/>
            <a:ext cx="843915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英国哈德斯菲尔德大学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45" y="1195705"/>
            <a:ext cx="9668510" cy="5294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英国哈德斯菲尔德大学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55" y="1195705"/>
            <a:ext cx="8980805" cy="4968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82" y="1235575"/>
            <a:ext cx="8718550" cy="517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英国哈德斯菲尔德大学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15" y="1753870"/>
            <a:ext cx="6350000" cy="38544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6360" y="1753870"/>
            <a:ext cx="577405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硕士研究生项目：</a:t>
            </a:r>
            <a:endParaRPr lang="en-US"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、工程类专业  雅思</a:t>
            </a:r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6.0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分，</a:t>
            </a:r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GPA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均分</a:t>
            </a:r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</a:t>
            </a:r>
            <a:endParaRPr 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、费用：</a:t>
            </a:r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1.5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万磅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奖学金</a:t>
            </a:r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2500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磅</a:t>
            </a:r>
            <a:endParaRPr 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、学制：</a:t>
            </a:r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、特色：拟在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我校成立研究中心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，设置</a:t>
            </a:r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1.5-2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年制硕士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，在英国学习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不少于</a:t>
            </a:r>
            <a:r>
              <a:rPr 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提供奖学金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英国哈德斯菲尔德大学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" y="1756410"/>
            <a:ext cx="7790815" cy="4106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0" y="1575435"/>
            <a:ext cx="6602095" cy="3707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英国莱斯特大学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04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6" y="1195654"/>
            <a:ext cx="9940925" cy="51923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26198" y="3957093"/>
            <a:ext cx="2038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kern="100" dirty="0" smtClean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莱斯特</a:t>
            </a:r>
            <a:endParaRPr lang="en-US" altLang="zh-CN" sz="2000" b="1" kern="100" dirty="0" smtClean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000" b="1" kern="100" dirty="0" smtClean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altLang="en-US" sz="2000" kern="100" dirty="0" smtClean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位于</a:t>
            </a:r>
            <a:r>
              <a:rPr lang="zh-CN" altLang="zh-CN" sz="2000" kern="100" dirty="0" smtClean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英格兰</a:t>
            </a:r>
            <a:r>
              <a:rPr lang="zh-CN" altLang="zh-CN" sz="2000" kern="100" dirty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中部</a:t>
            </a:r>
            <a:r>
              <a:rPr lang="zh-CN" altLang="zh-CN" sz="2000" kern="100" dirty="0" smtClean="0">
                <a:solidFill>
                  <a:srgbClr val="3636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000" kern="1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到</a:t>
            </a:r>
            <a:r>
              <a:rPr lang="zh-CN" altLang="zh-CN" sz="2000" kern="1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伯明翰</a:t>
            </a:r>
            <a:r>
              <a:rPr lang="zh-CN" altLang="zh-CN" sz="2000" kern="1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2000" kern="1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曼彻斯特</a:t>
            </a:r>
            <a:r>
              <a:rPr lang="zh-CN" altLang="zh-CN" sz="2000" kern="1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等</a:t>
            </a:r>
            <a:r>
              <a:rPr lang="zh-CN" altLang="zh-CN" sz="2000" kern="1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大城市都只需一小时左右的车程。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9" y="298147"/>
            <a:ext cx="214342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英国莱斯特大学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6" y="1174645"/>
            <a:ext cx="10357520" cy="56339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9" y="298147"/>
            <a:ext cx="214342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4455116" cy="592217"/>
            <a:chOff x="330189" y="329522"/>
            <a:chExt cx="4455116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4455116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英国莱斯特大学</a:t>
              </a:r>
              <a:endParaRPr lang="en-US" altLang="zh-CN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27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9" y="1243554"/>
            <a:ext cx="9744254" cy="54407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9" y="298147"/>
            <a:ext cx="214342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218</Words>
  <Application>Microsoft Office PowerPoint</Application>
  <PresentationFormat>宽屏</PresentationFormat>
  <Paragraphs>45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Open Sans</vt:lpstr>
      <vt:lpstr>宋体</vt:lpstr>
      <vt:lpstr>微软雅黑</vt:lpstr>
      <vt:lpstr>Arial</vt:lpstr>
      <vt:lpstr>Calibri</vt:lpstr>
      <vt:lpstr>Calibri Light</vt:lpstr>
      <vt:lpstr>Segoe UI Semilight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admin</cp:lastModifiedBy>
  <cp:revision>170</cp:revision>
  <dcterms:created xsi:type="dcterms:W3CDTF">2016-06-30T07:01:00Z</dcterms:created>
  <dcterms:modified xsi:type="dcterms:W3CDTF">2019-03-05T01:59:06Z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